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58" r:id="rId5"/>
    <p:sldId id="274" r:id="rId6"/>
    <p:sldId id="279" r:id="rId7"/>
    <p:sldId id="259" r:id="rId8"/>
    <p:sldId id="265" r:id="rId9"/>
    <p:sldId id="266" r:id="rId10"/>
    <p:sldId id="275" r:id="rId11"/>
    <p:sldId id="263" r:id="rId12"/>
    <p:sldId id="269" r:id="rId13"/>
    <p:sldId id="264" r:id="rId14"/>
    <p:sldId id="272" r:id="rId15"/>
    <p:sldId id="271" r:id="rId16"/>
    <p:sldId id="273" r:id="rId17"/>
    <p:sldId id="268" r:id="rId18"/>
    <p:sldId id="276" r:id="rId19"/>
    <p:sldId id="277" r:id="rId20"/>
    <p:sldId id="260" r:id="rId21"/>
    <p:sldId id="261" r:id="rId22"/>
    <p:sldId id="262" r:id="rId23"/>
    <p:sldId id="278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09BF45DF-8169-41CE-88E3-09F21890B52A}" type="datetimeFigureOut">
              <a:rPr lang="en-US" smtClean="0"/>
              <a:t>7/17/2015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C746AC00-2A45-4391-BD9A-859282A2A7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45DF-8169-41CE-88E3-09F21890B52A}" type="datetimeFigureOut">
              <a:rPr lang="en-US" smtClean="0"/>
              <a:t>7/17/2015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6AC00-2A45-4391-BD9A-859282A2A7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45DF-8169-41CE-88E3-09F21890B52A}" type="datetimeFigureOut">
              <a:rPr lang="en-US" smtClean="0"/>
              <a:t>7/17/2015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6AC00-2A45-4391-BD9A-859282A2A7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45DF-8169-41CE-88E3-09F21890B52A}" type="datetimeFigureOut">
              <a:rPr lang="en-US" smtClean="0"/>
              <a:t>7/17/2015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6AC00-2A45-4391-BD9A-859282A2A7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09BF45DF-8169-41CE-88E3-09F21890B52A}" type="datetimeFigureOut">
              <a:rPr lang="en-US" smtClean="0"/>
              <a:t>7/17/2015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C746AC00-2A45-4391-BD9A-859282A2A7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BF45DF-8169-41CE-88E3-09F21890B52A}" type="datetimeFigureOut">
              <a:rPr lang="en-US" smtClean="0"/>
              <a:t>7/17/2015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46AC00-2A45-4391-BD9A-859282A2A7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BF45DF-8169-41CE-88E3-09F21890B52A}" type="datetimeFigureOut">
              <a:rPr lang="en-US" smtClean="0"/>
              <a:t>7/17/2015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46AC00-2A45-4391-BD9A-859282A2A7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45DF-8169-41CE-88E3-09F21890B52A}" type="datetimeFigureOut">
              <a:rPr lang="en-US" smtClean="0"/>
              <a:t>7/17/2015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6AC00-2A45-4391-BD9A-859282A2A7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45DF-8169-41CE-88E3-09F21890B52A}" type="datetimeFigureOut">
              <a:rPr lang="en-US" smtClean="0"/>
              <a:t>7/17/2015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6AC00-2A45-4391-BD9A-859282A2A7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BF45DF-8169-41CE-88E3-09F21890B52A}" type="datetimeFigureOut">
              <a:rPr lang="en-US" smtClean="0"/>
              <a:t>7/17/2015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46AC00-2A45-4391-BD9A-859282A2A7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45DF-8169-41CE-88E3-09F21890B52A}" type="datetimeFigureOut">
              <a:rPr lang="en-US" smtClean="0"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C00-2A45-4391-BD9A-859282A2A7F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09BF45DF-8169-41CE-88E3-09F21890B52A}" type="datetimeFigureOut">
              <a:rPr lang="en-US" smtClean="0"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746AC00-2A45-4391-BD9A-859282A2A7F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4150" y="228600"/>
            <a:ext cx="5200649" cy="390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9575" y="5181600"/>
            <a:ext cx="6934199" cy="1155700"/>
          </a:xfrm>
        </p:spPr>
        <p:txBody>
          <a:bodyPr/>
          <a:lstStyle/>
          <a:p>
            <a:pPr algn="ctr"/>
            <a:r>
              <a:rPr lang="en-US" dirty="0" smtClean="0"/>
              <a:t>FACILITIES &amp; EQUIPMENT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en-US" dirty="0" smtClean="0"/>
              <a:t>                                            </a:t>
            </a:r>
          </a:p>
          <a:p>
            <a:pPr algn="l"/>
            <a:r>
              <a:rPr lang="en-US" sz="4300" dirty="0"/>
              <a:t> </a:t>
            </a:r>
            <a:r>
              <a:rPr lang="en-US" sz="4300" dirty="0" smtClean="0"/>
              <a:t>                                                                         </a:t>
            </a:r>
            <a:r>
              <a:rPr lang="en-US" sz="43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Advanced Technical Materials, Inc.</a:t>
            </a:r>
          </a:p>
          <a:p>
            <a:pPr algn="l"/>
            <a:r>
              <a:rPr lang="en-US" sz="43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         49 Rider Ave</a:t>
            </a:r>
          </a:p>
          <a:p>
            <a:pPr algn="l"/>
            <a:r>
              <a:rPr lang="en-US" sz="43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         Patchogue, N.Y. 11772                                                       </a:t>
            </a:r>
          </a:p>
          <a:p>
            <a:pPr algn="l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en-US" sz="2900" dirty="0"/>
          </a:p>
        </p:txBody>
      </p:sp>
      <p:pic>
        <p:nvPicPr>
          <p:cNvPr id="8" name="Picture 2" descr="C:\Users\torofino\AppData\Local\Microsoft\Windows\Temporary Internet Files\Content.Outlook\RBBPSQFY\ATM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2" r="6470" b="1058"/>
          <a:stretch/>
        </p:blipFill>
        <p:spPr bwMode="auto">
          <a:xfrm>
            <a:off x="1981200" y="4343400"/>
            <a:ext cx="200683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Image result for nqa iso 9001 logo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81188"/>
            <a:ext cx="817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 and Electrical Assembly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Generator with noise figure meter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Soldering chip resistors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2725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5272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177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Inspection Equipment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30X MAGNIFICATION WITH extended focal point microscopes USED IN BOTH PRODUCTION AND qc</a:t>
            </a:r>
            <a:endParaRPr lang="en-US" sz="1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1400" dirty="0" smtClean="0"/>
              <a:t>              24” precision height gages</a:t>
            </a:r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" y="2514601"/>
            <a:ext cx="4031673" cy="297179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438400"/>
            <a:ext cx="2743200" cy="3657600"/>
          </a:xfrm>
        </p:spPr>
      </p:pic>
    </p:spTree>
    <p:extLst>
      <p:ext uri="{BB962C8B-B14F-4D97-AF65-F5344CB8AC3E}">
        <p14:creationId xmlns:p14="http://schemas.microsoft.com/office/powerpoint/2010/main" val="20791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Inspection Equipment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400" dirty="0" smtClean="0"/>
              <a:t>Borescope inspection 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sz="1400" dirty="0" smtClean="0"/>
              <a:t>Looking inside a flight WG 90° H-Miter</a:t>
            </a:r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2725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32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210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Inspection </a:t>
            </a:r>
            <a:r>
              <a:rPr lang="en-US" b="1" dirty="0" smtClean="0"/>
              <a:t>Equipment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Mechanical inspection stations with 3D viewing capability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477000" cy="4800600"/>
          </a:xfrm>
        </p:spPr>
      </p:pic>
    </p:spTree>
    <p:extLst>
      <p:ext uri="{BB962C8B-B14F-4D97-AF65-F5344CB8AC3E}">
        <p14:creationId xmlns:p14="http://schemas.microsoft.com/office/powerpoint/2010/main" val="23996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Finishing Department with In-House Chemical Conversion Coating Capability</a:t>
            </a:r>
            <a:endParaRPr lang="en-US" sz="32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1" y="1981200"/>
            <a:ext cx="5526617" cy="4144963"/>
          </a:xfrm>
        </p:spPr>
      </p:pic>
    </p:spTree>
    <p:extLst>
      <p:ext uri="{BB962C8B-B14F-4D97-AF65-F5344CB8AC3E}">
        <p14:creationId xmlns:p14="http://schemas.microsoft.com/office/powerpoint/2010/main" val="29247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In-House Paint Department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Fully ventilated paint booth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Paint oven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438400"/>
            <a:ext cx="2743200" cy="36576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438400"/>
            <a:ext cx="2743200" cy="3657600"/>
          </a:xfrm>
        </p:spPr>
      </p:pic>
    </p:spTree>
    <p:extLst>
      <p:ext uri="{BB962C8B-B14F-4D97-AF65-F5344CB8AC3E}">
        <p14:creationId xmlns:p14="http://schemas.microsoft.com/office/powerpoint/2010/main" val="2351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Marking Department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97123"/>
            <a:ext cx="4343400" cy="5865647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b="1" dirty="0" smtClean="0"/>
              <a:t>Automated inkjet marking machine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Used to handle a large volume of parts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Replaced hand stamping of flight WG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Capable of sequential serializing of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Flight Waveguide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KA band multi-miter assembly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WR229QH WG with bends and twists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2250"/>
            <a:ext cx="4038600" cy="302895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5272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82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Flight Waveguide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762000"/>
          </a:xfrm>
        </p:spPr>
        <p:txBody>
          <a:bodyPr/>
          <a:lstStyle/>
          <a:p>
            <a:r>
              <a:rPr lang="en-US" dirty="0" smtClean="0"/>
              <a:t>WR229QH WG with </a:t>
            </a:r>
            <a:r>
              <a:rPr lang="en-US" dirty="0"/>
              <a:t>bends and </a:t>
            </a:r>
            <a:r>
              <a:rPr lang="en-US" dirty="0" smtClean="0"/>
              <a:t>twist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609600"/>
          </a:xfrm>
        </p:spPr>
        <p:txBody>
          <a:bodyPr/>
          <a:lstStyle/>
          <a:p>
            <a:pPr algn="ctr"/>
            <a:r>
              <a:rPr lang="en-US" dirty="0" smtClean="0"/>
              <a:t>WR34 with flexible WG, bends and twist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2725"/>
            <a:ext cx="4038600" cy="302895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32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929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/>
              <a:t>Added Processing </a:t>
            </a:r>
            <a:r>
              <a:rPr lang="en-US" b="1" dirty="0" smtClean="0"/>
              <a:t>steps to flight waveguide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>Including new equipment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sz="1500" b="1" dirty="0"/>
              <a:t>ATM has added a borescope inspection point post braze and prior to any surface plating of the aluminum</a:t>
            </a:r>
          </a:p>
          <a:p>
            <a:r>
              <a:rPr lang="en-US" sz="1600" b="1" dirty="0" smtClean="0"/>
              <a:t> Microscopes </a:t>
            </a:r>
            <a:r>
              <a:rPr lang="en-US" sz="1600" b="1" dirty="0"/>
              <a:t>have been added at two locations.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400" b="1" dirty="0"/>
              <a:t>Post braze mechanical inspection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400" b="1" dirty="0"/>
              <a:t>QA inspection before surface plating </a:t>
            </a:r>
          </a:p>
          <a:p>
            <a:r>
              <a:rPr lang="en-US" sz="1600" b="1" dirty="0" smtClean="0"/>
              <a:t> Heat </a:t>
            </a:r>
            <a:r>
              <a:rPr lang="en-US" sz="1600" b="1" dirty="0"/>
              <a:t>treating and hardness testing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1400" b="1" dirty="0"/>
              <a:t>ATM has added and was approved by MDA to perform heat treating in accordance with work instructions WI03.301 Rev B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1400" b="1" dirty="0"/>
              <a:t>Purchased </a:t>
            </a:r>
            <a:r>
              <a:rPr lang="it-IT" sz="1400" b="1" dirty="0"/>
              <a:t>Barber Coleman Model GYZ J </a:t>
            </a:r>
            <a:r>
              <a:rPr lang="it-IT" sz="1400" b="1" dirty="0" smtClean="0"/>
              <a:t>934-1 to </a:t>
            </a:r>
            <a:r>
              <a:rPr lang="it-IT" sz="1400" b="1" dirty="0"/>
              <a:t>test the Rockwell E hardness of 6061 aluminum after heat </a:t>
            </a:r>
            <a:r>
              <a:rPr lang="it-IT" sz="1400" b="1" dirty="0" smtClean="0"/>
              <a:t>treat</a:t>
            </a:r>
            <a:endParaRPr lang="en-US" b="1" dirty="0" smtClean="0"/>
          </a:p>
          <a:p>
            <a:pPr marL="278892" indent="-285750"/>
            <a:r>
              <a:rPr lang="en-US" sz="1400" b="1" dirty="0" smtClean="0"/>
              <a:t>   </a:t>
            </a:r>
            <a:r>
              <a:rPr lang="en-US" sz="1600" b="1" dirty="0" smtClean="0"/>
              <a:t>Etching process </a:t>
            </a:r>
          </a:p>
          <a:p>
            <a:pPr marL="736092" lvl="1">
              <a:buFont typeface="+mj-lt"/>
              <a:buAutoNum type="arabicPeriod"/>
            </a:pPr>
            <a:r>
              <a:rPr lang="en-US" sz="1400" b="1" dirty="0" smtClean="0"/>
              <a:t>The etching process is now used to ensure the interior of the waveguide is free from brazing flux, stop off and any residuals left behind from the brazing process</a:t>
            </a:r>
          </a:p>
          <a:p>
            <a:pPr marL="736092" lvl="1">
              <a:buFont typeface="+mj-lt"/>
              <a:buAutoNum type="arabicPeriod"/>
            </a:pPr>
            <a:r>
              <a:rPr lang="en-US" sz="1400" b="1" dirty="0" smtClean="0"/>
              <a:t>Etching also diminishes scoring marks that may be present after the bending or twisting process</a:t>
            </a:r>
          </a:p>
          <a:p>
            <a:pPr marL="336042"/>
            <a:r>
              <a:rPr lang="en-US" sz="1600" b="1" dirty="0" smtClean="0"/>
              <a:t>  Electrical verification and nitrogen purge</a:t>
            </a:r>
          </a:p>
          <a:p>
            <a:pPr marL="736092" lvl="1">
              <a:buFont typeface="+mj-lt"/>
              <a:buAutoNum type="arabicPeriod"/>
            </a:pPr>
            <a:r>
              <a:rPr lang="en-US" sz="1400" b="1" dirty="0" smtClean="0"/>
              <a:t>This is used during final QC inspection to ensure the part meets the required specifications prior to shipment</a:t>
            </a:r>
          </a:p>
          <a:p>
            <a:pPr marL="736092" lvl="1">
              <a:buFont typeface="+mj-lt"/>
              <a:buAutoNum type="arabicPeriod"/>
            </a:pPr>
            <a:r>
              <a:rPr lang="en-US" sz="1400" b="1" dirty="0" smtClean="0"/>
              <a:t>The nitrogen purge is performed just prior packaging and shipping to eliminate any residual moisture that may be present 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49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About ATM</a:t>
            </a:r>
            <a:br>
              <a:rPr lang="en-US" b="1" dirty="0" smtClean="0"/>
            </a:br>
            <a:r>
              <a:rPr lang="en-US" sz="1300" b="1" dirty="0" smtClean="0"/>
              <a:t>ATM manufactures flight qualified waveguide , high performance microwave components used in satellites, radar systems, telecommunications and high tech medical systems and more</a:t>
            </a:r>
            <a:endParaRPr lang="en-US" sz="13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/>
          <a:lstStyle/>
          <a:p>
            <a:r>
              <a:rPr lang="en-US" dirty="0"/>
              <a:t>ATM Product Lines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4648200" y="1752600"/>
            <a:ext cx="4040188" cy="639762"/>
          </a:xfrm>
        </p:spPr>
        <p:txBody>
          <a:bodyPr/>
          <a:lstStyle/>
          <a:p>
            <a:r>
              <a:rPr lang="en-US" dirty="0"/>
              <a:t>ATM Capabilities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057400"/>
            <a:ext cx="4038600" cy="4038600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sz="1700" b="1" dirty="0" smtClean="0"/>
              <a:t>         </a:t>
            </a:r>
            <a:r>
              <a:rPr lang="en-US" sz="2100" b="1" dirty="0" smtClean="0"/>
              <a:t>ATM </a:t>
            </a:r>
            <a:r>
              <a:rPr lang="en-US" sz="2100" b="1" dirty="0"/>
              <a:t>Designs, Manufactures, &amp; Stocks</a:t>
            </a:r>
            <a:r>
              <a:rPr lang="en-US" sz="2100" b="1" dirty="0" smtClean="0"/>
              <a:t>:</a:t>
            </a:r>
          </a:p>
          <a:p>
            <a:pPr fontAlgn="base"/>
            <a:r>
              <a:rPr lang="en-US" sz="1700" b="1" dirty="0" smtClean="0"/>
              <a:t>Flight Qualified Waveguide Assemblies and Runs</a:t>
            </a:r>
            <a:endParaRPr lang="en-US" sz="1700" dirty="0"/>
          </a:p>
          <a:p>
            <a:pPr fontAlgn="base"/>
            <a:r>
              <a:rPr lang="en-US" sz="1700" b="1" dirty="0"/>
              <a:t>Coaxial Components including: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•  Continuously Variable Attenuators</a:t>
            </a:r>
            <a:br>
              <a:rPr lang="en-US" sz="1700" dirty="0"/>
            </a:br>
            <a:r>
              <a:rPr lang="en-US" sz="1700" dirty="0"/>
              <a:t>•  Phase Shifters</a:t>
            </a:r>
            <a:br>
              <a:rPr lang="en-US" sz="1700" dirty="0"/>
            </a:br>
            <a:r>
              <a:rPr lang="en-US" sz="1700" dirty="0"/>
              <a:t>•  Power Dividers &amp; Combiners</a:t>
            </a:r>
            <a:br>
              <a:rPr lang="en-US" sz="1700" dirty="0"/>
            </a:br>
            <a:r>
              <a:rPr lang="en-US" sz="1700" dirty="0"/>
              <a:t>•  Directional Couplers</a:t>
            </a:r>
            <a:br>
              <a:rPr lang="en-US" sz="1700" dirty="0"/>
            </a:br>
            <a:r>
              <a:rPr lang="en-US" sz="1700" dirty="0"/>
              <a:t>•  Fixed Attenuators</a:t>
            </a:r>
            <a:br>
              <a:rPr lang="en-US" sz="1700" dirty="0"/>
            </a:br>
            <a:r>
              <a:rPr lang="en-US" sz="1700" dirty="0"/>
              <a:t>•  Terminations</a:t>
            </a:r>
            <a:br>
              <a:rPr lang="en-US" sz="1700" dirty="0"/>
            </a:br>
            <a:r>
              <a:rPr lang="en-US" sz="1700" dirty="0"/>
              <a:t>•  Hybrids</a:t>
            </a:r>
            <a:br>
              <a:rPr lang="en-US" sz="1700" dirty="0"/>
            </a:br>
            <a:r>
              <a:rPr lang="en-US" sz="1700" dirty="0"/>
              <a:t>•  Coaxial Switches (Electromechanical and Solid State</a:t>
            </a:r>
          </a:p>
          <a:p>
            <a:pPr fontAlgn="base"/>
            <a:r>
              <a:rPr lang="en-US" sz="1700" b="1" dirty="0"/>
              <a:t>Waveguide Components including: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•  Transitions</a:t>
            </a:r>
            <a:br>
              <a:rPr lang="en-US" sz="1700" dirty="0"/>
            </a:br>
            <a:r>
              <a:rPr lang="en-US" sz="1700" dirty="0"/>
              <a:t>•  Waveguide to Coaxial Adapters</a:t>
            </a:r>
            <a:br>
              <a:rPr lang="en-US" sz="1700" dirty="0"/>
            </a:br>
            <a:r>
              <a:rPr lang="en-US" sz="1700" dirty="0"/>
              <a:t>•  Loop Directional Couplers</a:t>
            </a:r>
            <a:br>
              <a:rPr lang="en-US" sz="1700" dirty="0"/>
            </a:br>
            <a:r>
              <a:rPr lang="en-US" sz="1700" dirty="0"/>
              <a:t>(Double Ridge Mainline and Coaxial Coupled Output)</a:t>
            </a:r>
            <a:br>
              <a:rPr lang="en-US" sz="1700" dirty="0"/>
            </a:br>
            <a:r>
              <a:rPr lang="en-US" sz="1700" dirty="0"/>
              <a:t>•  Misc. Custom Components to your specifications</a:t>
            </a:r>
            <a:br>
              <a:rPr lang="en-US" sz="1700" dirty="0"/>
            </a:br>
            <a:r>
              <a:rPr lang="en-US" sz="1700" dirty="0"/>
              <a:t>•  Waveguide Assembly</a:t>
            </a:r>
            <a:br>
              <a:rPr lang="en-US" sz="1700" dirty="0"/>
            </a:br>
            <a:r>
              <a:rPr lang="en-US" sz="1700" dirty="0"/>
              <a:t>• Complete Sub-Assemblies</a:t>
            </a:r>
            <a:br>
              <a:rPr lang="en-US" sz="1700" dirty="0"/>
            </a:br>
            <a:r>
              <a:rPr lang="en-US" sz="1700" dirty="0"/>
              <a:t>• Custom Designed Components</a:t>
            </a:r>
            <a:br>
              <a:rPr lang="en-US" sz="1700" dirty="0"/>
            </a:br>
            <a:r>
              <a:rPr lang="en-US" sz="1700" dirty="0"/>
              <a:t>• Double Ridge W/G Components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648200" y="2209800"/>
            <a:ext cx="4038600" cy="3886200"/>
          </a:xfrm>
        </p:spPr>
        <p:txBody>
          <a:bodyPr>
            <a:normAutofit/>
          </a:bodyPr>
          <a:lstStyle/>
          <a:p>
            <a:pPr fontAlgn="base"/>
            <a:r>
              <a:rPr lang="en-US" sz="1300" b="1" dirty="0" smtClean="0"/>
              <a:t>Total of 13 CNC Milling Machines with 4</a:t>
            </a:r>
            <a:r>
              <a:rPr lang="en-US" sz="1300" b="1" baseline="30000" dirty="0" smtClean="0"/>
              <a:t>th</a:t>
            </a:r>
            <a:r>
              <a:rPr lang="en-US" sz="1300" b="1" dirty="0" smtClean="0"/>
              <a:t> axis capability</a:t>
            </a:r>
          </a:p>
          <a:p>
            <a:pPr fontAlgn="base"/>
            <a:r>
              <a:rPr lang="en-US" sz="1300" b="1" dirty="0" smtClean="0"/>
              <a:t>CNC and manual Lathe capability</a:t>
            </a:r>
          </a:p>
          <a:p>
            <a:pPr fontAlgn="base"/>
            <a:r>
              <a:rPr lang="en-US" sz="1300" b="1" dirty="0" smtClean="0"/>
              <a:t>4 manual milling machines</a:t>
            </a:r>
            <a:endParaRPr lang="en-US" sz="1300" b="1" dirty="0"/>
          </a:p>
          <a:p>
            <a:pPr fontAlgn="base"/>
            <a:r>
              <a:rPr lang="en-US" sz="1300" b="1" dirty="0"/>
              <a:t>ATM's Microwave measurement capability up to 50GHz makes us the best choice for the design and manufacturing of your components.</a:t>
            </a:r>
          </a:p>
          <a:p>
            <a:pPr fontAlgn="base"/>
            <a:r>
              <a:rPr lang="en-US" sz="1300" b="1" dirty="0"/>
              <a:t>Our in house design team, expert manufacturing, inspection and </a:t>
            </a:r>
            <a:r>
              <a:rPr lang="en-US" sz="1300" b="1" dirty="0" smtClean="0"/>
              <a:t>quality control capabilities,</a:t>
            </a:r>
            <a:r>
              <a:rPr lang="en-US" sz="1300" b="1" dirty="0"/>
              <a:t> allow fast response to our customer requirements.  </a:t>
            </a:r>
            <a:endParaRPr lang="en-US" sz="1300" b="1" dirty="0" smtClean="0"/>
          </a:p>
          <a:p>
            <a:pPr fontAlgn="base"/>
            <a:r>
              <a:rPr lang="en-US" sz="1300" b="1" dirty="0" smtClean="0"/>
              <a:t>High </a:t>
            </a:r>
            <a:r>
              <a:rPr lang="en-US" sz="1300" b="1" dirty="0"/>
              <a:t>quality, exacting </a:t>
            </a:r>
            <a:r>
              <a:rPr lang="en-US" sz="1300" b="1" dirty="0" smtClean="0"/>
              <a:t>standards </a:t>
            </a:r>
            <a:r>
              <a:rPr lang="en-US" sz="1300" b="1" dirty="0"/>
              <a:t>and excellent workmanship make it easy for ATM to qualify as a </a:t>
            </a:r>
            <a:r>
              <a:rPr lang="en-US" sz="1300" b="1" dirty="0" smtClean="0"/>
              <a:t>your source for all your microwave needs.</a:t>
            </a:r>
            <a:endParaRPr lang="en-US" sz="13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3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ATM Quality Control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37338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2274838"/>
            <a:ext cx="853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/>
              <a:t>Advanced Technical Materials Inc.</a:t>
            </a:r>
            <a:r>
              <a:rPr lang="en-US" sz="1400" dirty="0"/>
              <a:t> is an industry leader with a quality control system that is ISO certified, and customer audited. All components are fully tested and inspected mechanically and electronically prior to shipment. Advanced Technical Materials is a "Certified" supplier to many large Prime Contractors</a:t>
            </a:r>
            <a:r>
              <a:rPr lang="en-US" sz="1400" dirty="0" smtClean="0"/>
              <a:t>.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pPr fontAlgn="base"/>
            <a:r>
              <a:rPr lang="en-US" sz="1400" b="1" dirty="0" smtClean="0"/>
              <a:t>Certification </a:t>
            </a:r>
          </a:p>
          <a:p>
            <a:pPr fontAlgn="base"/>
            <a:r>
              <a:rPr lang="en-US" sz="1400" dirty="0" smtClean="0"/>
              <a:t>ATM </a:t>
            </a:r>
            <a:r>
              <a:rPr lang="en-US" sz="1400" dirty="0"/>
              <a:t>has been customer audited and is compliant with PQA-005B and MIL-STD-45662 to manufacture </a:t>
            </a:r>
            <a:r>
              <a:rPr lang="en-US" sz="1400" dirty="0" smtClean="0"/>
              <a:t>Space Qualified Waveguide Assemblies.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1" dirty="0"/>
              <a:t>SSL Recognizes ATM's Superior Performance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Our attention to </a:t>
            </a:r>
            <a:r>
              <a:rPr lang="en-US" dirty="0" smtClean="0"/>
              <a:t>quality control</a:t>
            </a:r>
            <a:r>
              <a:rPr lang="en-US" dirty="0"/>
              <a:t> and </a:t>
            </a:r>
            <a:r>
              <a:rPr lang="en-US" dirty="0" smtClean="0"/>
              <a:t>on time </a:t>
            </a:r>
            <a:r>
              <a:rPr lang="en-US" dirty="0"/>
              <a:t>delivery have won numerous awards from our customers including SSL (formerly </a:t>
            </a:r>
            <a:r>
              <a:rPr lang="en-US" dirty="0" smtClean="0"/>
              <a:t>Space Systems/Loral</a:t>
            </a:r>
            <a:r>
              <a:rPr lang="en-US" dirty="0"/>
              <a:t>). </a:t>
            </a:r>
            <a:r>
              <a:rPr lang="en-US" dirty="0" smtClean="0"/>
              <a:t> In </a:t>
            </a:r>
            <a:r>
              <a:rPr lang="en-US" dirty="0"/>
              <a:t>2012, Space Systems Loral awarded ATM their supplier excellence award for our record of 100% </a:t>
            </a:r>
            <a:r>
              <a:rPr lang="en-US" dirty="0" smtClean="0"/>
              <a:t>on time </a:t>
            </a:r>
            <a:r>
              <a:rPr lang="en-US" dirty="0"/>
              <a:t>delivery, with a quality rate of 99.6%.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\\SERVER2\P_Photos\Pictures\Loral 12-2012\DSC002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96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SSL </a:t>
            </a:r>
            <a:r>
              <a:rPr lang="en-US" sz="3200" b="1" dirty="0" smtClean="0"/>
              <a:t>Customer</a:t>
            </a:r>
            <a:r>
              <a:rPr lang="en-US" sz="2800" b="1" dirty="0" smtClean="0"/>
              <a:t> Certified Inspection Program (CCIP)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2013, </a:t>
            </a:r>
            <a:r>
              <a:rPr lang="en-US" dirty="0" smtClean="0"/>
              <a:t>SSL recognized </a:t>
            </a:r>
            <a:r>
              <a:rPr lang="en-US" dirty="0"/>
              <a:t>our high quality and </a:t>
            </a:r>
            <a:r>
              <a:rPr lang="en-US" dirty="0" smtClean="0"/>
              <a:t>superior </a:t>
            </a:r>
            <a:r>
              <a:rPr lang="en-US" dirty="0"/>
              <a:t>performance by granting ATM the prestigious honor of Self Certification Status.  Of the 300 SSL space systems suppliers, only 4 are Self-Certified.  We are extremely proud that </a:t>
            </a:r>
            <a:r>
              <a:rPr lang="en-US" b="1" dirty="0"/>
              <a:t>ATM is one of them</a:t>
            </a:r>
            <a:r>
              <a:rPr lang="en-US" dirty="0"/>
              <a:t>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95228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ATM has been providing flight qualified waveguide for many years and has proven to be a leader in the industry with supplying thousands of flight qualified waveguide while maintaining </a:t>
            </a:r>
            <a:r>
              <a:rPr lang="en-US" b="1" dirty="0" smtClean="0"/>
              <a:t>excellent quality </a:t>
            </a:r>
            <a:r>
              <a:rPr lang="en-US" b="1" dirty="0"/>
              <a:t>and delivery </a:t>
            </a:r>
            <a:r>
              <a:rPr lang="en-US" b="1" dirty="0" smtClean="0"/>
              <a:t>with consistency</a:t>
            </a:r>
            <a:endParaRPr lang="en-US" b="1" dirty="0"/>
          </a:p>
          <a:p>
            <a:r>
              <a:rPr lang="en-US" b="1" dirty="0"/>
              <a:t>ATM  has added processing steps to make </a:t>
            </a:r>
            <a:r>
              <a:rPr lang="en-US" b="1" dirty="0" smtClean="0"/>
              <a:t>products </a:t>
            </a:r>
            <a:r>
              <a:rPr lang="en-US" b="1" dirty="0"/>
              <a:t>that will meet the requirements that </a:t>
            </a:r>
            <a:r>
              <a:rPr lang="en-US" b="1" dirty="0" smtClean="0"/>
              <a:t>all of our customers expect for our flight qualified product line and all of our products we manufacture</a:t>
            </a:r>
          </a:p>
          <a:p>
            <a:r>
              <a:rPr lang="en-US" b="1" dirty="0"/>
              <a:t>Even with winning supplier awards for quality, delivery and certified source inspection programs from some of our customers, we are always willing to improve our processes to make a superior </a:t>
            </a:r>
            <a:r>
              <a:rPr lang="en-US" b="1" dirty="0" smtClean="0"/>
              <a:t>product that meets the needs of our customers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rofino\Pictures\Satalites\hughes-jupi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Engineering Department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Our </a:t>
            </a:r>
            <a:r>
              <a:rPr lang="en-US" sz="1600" dirty="0"/>
              <a:t>expert design engineers use the latest cad software throughout the manufacturing process to insure the highest precision and superior </a:t>
            </a:r>
            <a:r>
              <a:rPr lang="en-US" sz="1600" dirty="0" smtClean="0"/>
              <a:t>performance for both static and dynamic parts.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</p:spPr>
      </p:pic>
    </p:spTree>
    <p:extLst>
      <p:ext uri="{BB962C8B-B14F-4D97-AF65-F5344CB8AC3E}">
        <p14:creationId xmlns:p14="http://schemas.microsoft.com/office/powerpoint/2010/main" val="41689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Advanced CAD Design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cap="none" dirty="0" smtClean="0"/>
              <a:t>FULL DESIGN REVIEW BEFORE PRODUCTION</a:t>
            </a:r>
            <a:endParaRPr lang="en-US" sz="18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648200" y="1676400"/>
            <a:ext cx="4040188" cy="8382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</a:t>
            </a:r>
            <a:r>
              <a:rPr lang="en-US" dirty="0"/>
              <a:t>ATM Design Team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dirty="0"/>
              <a:t>ATM's Design Engineers will work with you to make sure that our products not only meet your specifications, but will do the job right the first time. </a:t>
            </a:r>
            <a:endParaRPr lang="en-US" dirty="0" smtClean="0"/>
          </a:p>
          <a:p>
            <a:pPr fontAlgn="base"/>
            <a:r>
              <a:rPr lang="en-US" dirty="0" smtClean="0"/>
              <a:t>Our </a:t>
            </a:r>
            <a:r>
              <a:rPr lang="en-US" dirty="0"/>
              <a:t>highly trained Design Engineers and Knowledgeable Staff can help you design just the right custom components to meet your needs. </a:t>
            </a:r>
            <a:endParaRPr lang="en-US" dirty="0" smtClean="0"/>
          </a:p>
          <a:p>
            <a:pPr fontAlgn="base"/>
            <a:r>
              <a:rPr lang="en-US" dirty="0" smtClean="0"/>
              <a:t>After </a:t>
            </a:r>
            <a:r>
              <a:rPr lang="en-US" dirty="0"/>
              <a:t>designing your custom components and systems, we have comprehensive capabilities to manufacture your products on the premises for fast turnaround.</a:t>
            </a:r>
          </a:p>
          <a:p>
            <a:pPr fontAlgn="base"/>
            <a:r>
              <a:rPr lang="en-US" dirty="0"/>
              <a:t>Our Design Teams and Manufacturing Personnel will handle single piece and small quantity jobs that the other guys won't touch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We </a:t>
            </a:r>
            <a:r>
              <a:rPr lang="en-US" dirty="0"/>
              <a:t>do it with the same precision, excellent craftsmanship, and attention to detail that we give to our largest orders. </a:t>
            </a:r>
            <a:endParaRPr lang="en-US" dirty="0" smtClean="0"/>
          </a:p>
          <a:p>
            <a:pPr fontAlgn="base"/>
            <a:r>
              <a:rPr lang="en-US" dirty="0" smtClean="0"/>
              <a:t>Give us </a:t>
            </a:r>
            <a:r>
              <a:rPr lang="en-US" dirty="0"/>
              <a:t>your most challenging projects, and you will quickly see why </a:t>
            </a:r>
            <a:r>
              <a:rPr lang="en-US" dirty="0" smtClean="0"/>
              <a:t>our design team is </a:t>
            </a:r>
            <a:r>
              <a:rPr lang="en-US" dirty="0"/>
              <a:t>the </a:t>
            </a:r>
            <a:r>
              <a:rPr lang="en-US" dirty="0" smtClean="0"/>
              <a:t>best!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2525"/>
            <a:ext cx="4038600" cy="34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3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Advanced CAD Design</a:t>
            </a:r>
            <a:br>
              <a:rPr lang="en-US" b="1" dirty="0" smtClean="0"/>
            </a:br>
            <a:r>
              <a:rPr lang="en-US" sz="1600" dirty="0" smtClean="0"/>
              <a:t>ATMs’ engineering department is constantly working on new designs that accommodate a broad spectrum of end users.  ATM strives for quality, and it all starts with </a:t>
            </a:r>
            <a:r>
              <a:rPr lang="en-US" sz="1600" dirty="0" smtClean="0"/>
              <a:t>sales </a:t>
            </a:r>
            <a:r>
              <a:rPr lang="en-US" sz="1600" dirty="0"/>
              <a:t>and </a:t>
            </a:r>
            <a:r>
              <a:rPr lang="en-US" sz="1600" dirty="0" smtClean="0"/>
              <a:t>marketing </a:t>
            </a:r>
            <a:r>
              <a:rPr lang="en-US" sz="1600" dirty="0"/>
              <a:t>and then CAD design</a:t>
            </a:r>
            <a:br>
              <a:rPr lang="en-US" sz="1600" dirty="0"/>
            </a:b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WRD180 Horn with adapter machined in two half's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Completed product with superior performance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03331"/>
            <a:ext cx="4038600" cy="23277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31344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40271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Advanced CAD Design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dirty="0" smtClean="0"/>
              <a:t>Generate Manufacturing Drawings for Flight Waveguide from IGES and STP files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400800" cy="4602163"/>
          </a:xfrm>
        </p:spPr>
      </p:pic>
    </p:spTree>
    <p:extLst>
      <p:ext uri="{BB962C8B-B14F-4D97-AF65-F5344CB8AC3E}">
        <p14:creationId xmlns:p14="http://schemas.microsoft.com/office/powerpoint/2010/main" val="21245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06680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dirty="0"/>
              <a:t>State </a:t>
            </a:r>
            <a:r>
              <a:rPr lang="en-US" b="1" dirty="0" smtClean="0"/>
              <a:t>Of The Art </a:t>
            </a:r>
            <a:r>
              <a:rPr lang="en-US" b="1" dirty="0"/>
              <a:t>CNC </a:t>
            </a:r>
            <a:r>
              <a:rPr lang="en-US" b="1" dirty="0" smtClean="0"/>
              <a:t>Machine Shop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838200"/>
          </a:xfrm>
        </p:spPr>
        <p:txBody>
          <a:bodyPr/>
          <a:lstStyle/>
          <a:p>
            <a:r>
              <a:rPr lang="en-US" b="0" cap="none" dirty="0" smtClean="0"/>
              <a:t>ATM's CNC machining capabilities are among the most advanced in the RF microwave industry. </a:t>
            </a:r>
            <a:endParaRPr lang="en-US" cap="non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3"/>
          </p:nvPr>
        </p:nvSpPr>
        <p:spPr>
          <a:xfrm>
            <a:off x="4648200" y="1752600"/>
            <a:ext cx="4040188" cy="914400"/>
          </a:xfrm>
        </p:spPr>
        <p:txBody>
          <a:bodyPr/>
          <a:lstStyle/>
          <a:p>
            <a:r>
              <a:rPr lang="en-US" sz="1400" b="0" cap="none" dirty="0" smtClean="0"/>
              <a:t>Our manufacturing expertise allows us to produce lightweight components for satellites that are reliable with high performance and long life.</a:t>
            </a:r>
            <a:endParaRPr lang="en-US" sz="1400" cap="non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5272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5272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1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Electrical Testing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ATM is equipped with the latest model VNA’s to handle the current capacity needed for 100% inspection of all components and flight waveguide assemblies.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Vector star VNA Tuning flight Waveguide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1400" dirty="0" smtClean="0"/>
              <a:t>VNA used in QC for 100% final inspection</a:t>
            </a:r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2725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5272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492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Lab and Electrical Assembly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Phase shifter cycling to ensure repeatability &amp; reliability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1400" dirty="0" smtClean="0"/>
              <a:t>Coax adapters at the assembly and testing level</a:t>
            </a:r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5272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991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TM01859866[[fn=Macro]]</Template>
  <TotalTime>1671</TotalTime>
  <Words>798</Words>
  <Application>Microsoft Office PowerPoint</Application>
  <PresentationFormat>On-screen Show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Macro</vt:lpstr>
      <vt:lpstr>FACILITIES &amp; EQUIPMENT</vt:lpstr>
      <vt:lpstr>About ATM ATM manufactures flight qualified waveguide , high performance microwave components used in satellites, radar systems, telecommunications and high tech medical systems and more</vt:lpstr>
      <vt:lpstr> Engineering Department Our expert design engineers use the latest cad software throughout the manufacturing process to insure the highest precision and superior performance for both static and dynamic parts. </vt:lpstr>
      <vt:lpstr>Advanced CAD Design </vt:lpstr>
      <vt:lpstr>Advanced CAD Design ATMs’ engineering department is constantly working on new designs that accommodate a broad spectrum of end users.  ATM strives for quality, and it all starts with sales and marketing and then CAD design </vt:lpstr>
      <vt:lpstr>Advanced CAD Design  Generate Manufacturing Drawings for Flight Waveguide from IGES and STP files</vt:lpstr>
      <vt:lpstr>State Of The Art CNC Machine Shop  </vt:lpstr>
      <vt:lpstr>Electrical Testing ATM is equipped with the latest model VNA’s to handle the current capacity needed for 100% inspection of all components and flight waveguide assemblies.</vt:lpstr>
      <vt:lpstr>Lab and Electrical Assembly</vt:lpstr>
      <vt:lpstr>Lab and Electrical Assembly</vt:lpstr>
      <vt:lpstr>Inspection Equipment</vt:lpstr>
      <vt:lpstr>Inspection Equipment</vt:lpstr>
      <vt:lpstr>Inspection Equipment Mechanical inspection stations with 3D viewing capability</vt:lpstr>
      <vt:lpstr>Finishing Department with In-House Chemical Conversion Coating Capability</vt:lpstr>
      <vt:lpstr>In-House Paint Department</vt:lpstr>
      <vt:lpstr>Marking Department</vt:lpstr>
      <vt:lpstr>Flight Waveguide</vt:lpstr>
      <vt:lpstr>Flight Waveguide</vt:lpstr>
      <vt:lpstr>Added Processing steps to flight waveguide Including new equipment</vt:lpstr>
      <vt:lpstr>ATM Quality Control</vt:lpstr>
      <vt:lpstr>SSL Recognizes ATM's Superior Performance  </vt:lpstr>
      <vt:lpstr>SSL Customer Certified Inspection Program (CCIP)</vt:lpstr>
      <vt:lpstr>Summary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R. Orofino</dc:creator>
  <cp:lastModifiedBy>Anthony R. Orofino</cp:lastModifiedBy>
  <cp:revision>64</cp:revision>
  <dcterms:created xsi:type="dcterms:W3CDTF">2015-07-08T14:17:38Z</dcterms:created>
  <dcterms:modified xsi:type="dcterms:W3CDTF">2015-07-17T18:33:37Z</dcterms:modified>
</cp:coreProperties>
</file>